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22"/>
  </p:notesMasterIdLst>
  <p:sldIdLst>
    <p:sldId id="256" r:id="rId2"/>
    <p:sldId id="324" r:id="rId3"/>
    <p:sldId id="257" r:id="rId4"/>
    <p:sldId id="259" r:id="rId5"/>
    <p:sldId id="294" r:id="rId6"/>
    <p:sldId id="295" r:id="rId7"/>
    <p:sldId id="262" r:id="rId8"/>
    <p:sldId id="296" r:id="rId9"/>
    <p:sldId id="297" r:id="rId10"/>
    <p:sldId id="313" r:id="rId11"/>
    <p:sldId id="314" r:id="rId12"/>
    <p:sldId id="321" r:id="rId13"/>
    <p:sldId id="315" r:id="rId14"/>
    <p:sldId id="316" r:id="rId15"/>
    <p:sldId id="317" r:id="rId16"/>
    <p:sldId id="319" r:id="rId17"/>
    <p:sldId id="320" r:id="rId18"/>
    <p:sldId id="306" r:id="rId19"/>
    <p:sldId id="322" r:id="rId20"/>
    <p:sldId id="312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915" autoAdjust="0"/>
    <p:restoredTop sz="94248" autoAdjust="0"/>
  </p:normalViewPr>
  <p:slideViewPr>
    <p:cSldViewPr>
      <p:cViewPr>
        <p:scale>
          <a:sx n="70" d="100"/>
          <a:sy n="70" d="100"/>
        </p:scale>
        <p:origin x="-1206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layout>
        <c:manualLayout>
          <c:xMode val="edge"/>
          <c:yMode val="edge"/>
          <c:x val="0.30201877934272736"/>
          <c:y val="0"/>
        </c:manualLayout>
      </c:layout>
    </c:title>
    <c:plotArea>
      <c:layout/>
      <c:pieChart>
        <c:varyColors val="1"/>
        <c:ser>
          <c:idx val="0"/>
          <c:order val="0"/>
          <c:tx>
            <c:strRef>
              <c:f>'Лист1'!$B$1</c:f>
              <c:strCache>
                <c:ptCount val="1"/>
                <c:pt idx="0">
                  <c:v>Образование</c:v>
                </c:pt>
              </c:strCache>
            </c:strRef>
          </c:tx>
          <c:dLbls>
            <c:dLblPos val="ctr"/>
            <c:showVal val="1"/>
            <c:showLeaderLines val="1"/>
          </c:dLbls>
          <c:cat>
            <c:strRef>
              <c:f>'Лист1'!$A$2:$A$4</c:f>
              <c:strCache>
                <c:ptCount val="3"/>
                <c:pt idx="0">
                  <c:v>ср.спец.</c:v>
                </c:pt>
                <c:pt idx="1">
                  <c:v>не зак.высшее</c:v>
                </c:pt>
                <c:pt idx="2">
                  <c:v>высшее</c:v>
                </c:pt>
              </c:strCache>
            </c:strRef>
          </c:cat>
          <c:val>
            <c:numRef>
              <c:f>'Лист1'!$B$2:$B$4</c:f>
              <c:numCache>
                <c:formatCode>0%</c:formatCode>
                <c:ptCount val="3"/>
                <c:pt idx="0">
                  <c:v>8.0000000000000224E-2</c:v>
                </c:pt>
                <c:pt idx="1">
                  <c:v>0.23</c:v>
                </c:pt>
                <c:pt idx="2">
                  <c:v>0.69000000000000195</c:v>
                </c:pt>
              </c:numCache>
            </c:numRef>
          </c:val>
        </c:ser>
        <c:dLbls>
          <c:showVal val="1"/>
        </c:dLbls>
        <c:firstSliceAng val="0"/>
      </c:pieChart>
    </c:plotArea>
    <c:legend>
      <c:legendPos val="r"/>
    </c:legend>
    <c:plotVisOnly val="1"/>
  </c:chart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5BA16FB-419F-4BD7-B483-EF9628019505}" type="datetimeFigureOut">
              <a:rPr lang="ru-RU" smtClean="0"/>
              <a:pPr/>
              <a:t>26.08.2015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3BD66DD-EDED-4617-B88D-B0C94779B71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BD66DD-EDED-4617-B88D-B0C94779B71A}" type="slidenum">
              <a:rPr lang="ru-RU" smtClean="0"/>
              <a:pPr/>
              <a:t>17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87864DB8-6948-44FA-8498-A0FFA31B2581}" type="datetime1">
              <a:rPr lang="ru-RU" smtClean="0"/>
              <a:pPr/>
              <a:t>26.08.2015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36F6203E-CBD8-4F31-9BA8-62423E50FB0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AFFE557-7117-4A8E-835C-0B5372F499F6}" type="datetime1">
              <a:rPr lang="ru-RU" smtClean="0"/>
              <a:pPr/>
              <a:t>26.08.2015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6F6203E-CBD8-4F31-9BA8-62423E50FB0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07B5F047-D81B-48C5-A813-07BD82107890}" type="datetime1">
              <a:rPr lang="ru-RU" smtClean="0"/>
              <a:pPr/>
              <a:t>26.08.2015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36F6203E-CBD8-4F31-9BA8-62423E50FB0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BBC259A-2C51-40CD-8EEA-881B59EA343F}" type="datetime1">
              <a:rPr lang="ru-RU" smtClean="0"/>
              <a:pPr/>
              <a:t>26.08.2015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6F6203E-CBD8-4F31-9BA8-62423E50FB0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F9E7F705-5C22-44F3-9AF2-1113EBCC528B}" type="datetime1">
              <a:rPr lang="ru-RU" smtClean="0"/>
              <a:pPr/>
              <a:t>26.08.2015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36F6203E-CBD8-4F31-9BA8-62423E50FB0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B7B5A37-B9BC-41E8-BEE8-D1D9A6FE55DD}" type="datetime1">
              <a:rPr lang="ru-RU" smtClean="0"/>
              <a:pPr/>
              <a:t>26.08.2015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6F6203E-CBD8-4F31-9BA8-62423E50FB0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9F6594F-5113-4597-9D77-2340D168BCEC}" type="datetime1">
              <a:rPr lang="ru-RU" smtClean="0"/>
              <a:pPr/>
              <a:t>26.08.2015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6F6203E-CBD8-4F31-9BA8-62423E50FB0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327A44-542B-4028-9832-9C2F18754C07}" type="datetime1">
              <a:rPr lang="ru-RU" smtClean="0"/>
              <a:pPr/>
              <a:t>26.08.2015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6F6203E-CBD8-4F31-9BA8-62423E50FB0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990A0325-FBA0-4C01-B6AB-A7F0C1368B79}" type="datetime1">
              <a:rPr lang="ru-RU" smtClean="0"/>
              <a:pPr/>
              <a:t>26.08.2015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6F6203E-CBD8-4F31-9BA8-62423E50FB0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9C5B6DC-16D6-4E66-AC6A-716895180BB4}" type="datetime1">
              <a:rPr lang="ru-RU" smtClean="0"/>
              <a:pPr/>
              <a:t>26.08.2015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6F6203E-CBD8-4F31-9BA8-62423E50FB0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471A889-AEB8-405B-8345-6E76CB8148AB}" type="datetime1">
              <a:rPr lang="ru-RU" smtClean="0"/>
              <a:pPr/>
              <a:t>26.08.2015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6F6203E-CBD8-4F31-9BA8-62423E50FB0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  <p:transition>
    <p:zo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4290CDAC-A4E9-46F1-B2E5-57552D07CB63}" type="datetime1">
              <a:rPr lang="ru-RU" smtClean="0"/>
              <a:pPr/>
              <a:t>26.08.2015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36F6203E-CBD8-4F31-9BA8-62423E50FB0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>
    <p:zoom/>
  </p:transition>
  <p:hf hdr="0" ftr="0" dt="0"/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 rot="20616088">
            <a:off x="3264666" y="4638012"/>
            <a:ext cx="5764912" cy="1641251"/>
          </a:xfrm>
        </p:spPr>
        <p:txBody>
          <a:bodyPr>
            <a:noAutofit/>
          </a:bodyPr>
          <a:lstStyle/>
          <a:p>
            <a:pPr algn="ctr"/>
            <a:r>
              <a:rPr lang="ru-RU" sz="1800" dirty="0" smtClean="0"/>
              <a:t>МБДОУ </a:t>
            </a:r>
            <a:r>
              <a:rPr lang="ru-RU" sz="1800" dirty="0" err="1" smtClean="0"/>
              <a:t>Нармонский</a:t>
            </a:r>
            <a:r>
              <a:rPr lang="ru-RU" sz="1800" dirty="0" smtClean="0"/>
              <a:t> детский сад «Солнышко»</a:t>
            </a:r>
            <a:r>
              <a:rPr lang="ru-RU" sz="1800" dirty="0" err="1" smtClean="0"/>
              <a:t>Лаишевского</a:t>
            </a:r>
            <a:r>
              <a:rPr lang="ru-RU" sz="1800" dirty="0" smtClean="0"/>
              <a:t> муниципального района Республики Тат</a:t>
            </a:r>
            <a:r>
              <a:rPr lang="tt-RU" sz="1800" dirty="0" smtClean="0"/>
              <a:t>а</a:t>
            </a:r>
            <a:r>
              <a:rPr lang="ru-RU" sz="1800" dirty="0" err="1" smtClean="0"/>
              <a:t>рстан</a:t>
            </a:r>
            <a:endParaRPr lang="ru-RU" sz="1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786050" y="642918"/>
            <a:ext cx="6143668" cy="2500330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 smtClean="0"/>
              <a:t>«Проектный подход к управлению в условиях реализации ФГОС</a:t>
            </a:r>
            <a:endParaRPr lang="ru-RU" sz="4000" dirty="0">
              <a:solidFill>
                <a:schemeClr val="accent1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F6203E-CBD8-4F31-9BA8-62423E50FB03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680068"/>
          </a:xfrm>
        </p:spPr>
        <p:txBody>
          <a:bodyPr/>
          <a:lstStyle/>
          <a:p>
            <a:pPr algn="ctr"/>
            <a:r>
              <a:rPr lang="ru-RU" dirty="0" smtClean="0"/>
              <a:t>Проект «морские обитатели»</a:t>
            </a:r>
            <a:endParaRPr lang="ru-RU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F6203E-CBD8-4F31-9BA8-62423E50FB03}" type="slidenum">
              <a:rPr lang="ru-RU" smtClean="0"/>
              <a:pPr/>
              <a:t>10</a:t>
            </a:fld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 l="11719" t="9605" r="29687" b="6634"/>
          <a:stretch>
            <a:fillRect/>
          </a:stretch>
        </p:blipFill>
        <p:spPr bwMode="auto">
          <a:xfrm>
            <a:off x="285720" y="1142984"/>
            <a:ext cx="3621710" cy="30962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 l="15160" t="-777" r="14527"/>
          <a:stretch>
            <a:fillRect/>
          </a:stretch>
        </p:blipFill>
        <p:spPr bwMode="auto">
          <a:xfrm>
            <a:off x="4357686" y="3214686"/>
            <a:ext cx="3720781" cy="31892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zoom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751506"/>
          </a:xfrm>
        </p:spPr>
        <p:txBody>
          <a:bodyPr/>
          <a:lstStyle/>
          <a:p>
            <a:pPr algn="ctr"/>
            <a:r>
              <a:rPr lang="ru-RU" dirty="0" smtClean="0"/>
              <a:t>??????????????»</a:t>
            </a:r>
            <a:endParaRPr lang="ru-RU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F6203E-CBD8-4F31-9BA8-62423E50FB03}" type="slidenum">
              <a:rPr lang="ru-RU" smtClean="0"/>
              <a:pPr/>
              <a:t>11</a:t>
            </a:fld>
            <a:endParaRPr lang="ru-RU"/>
          </a:p>
        </p:txBody>
      </p:sp>
      <p:pic>
        <p:nvPicPr>
          <p:cNvPr id="2050" name="Picture 2" descr="C:\Users\Владимир\Desktop\Новая папка\IMG-20150820-WA001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1214422"/>
            <a:ext cx="3429024" cy="4572032"/>
          </a:xfrm>
          <a:prstGeom prst="rect">
            <a:avLst/>
          </a:prstGeom>
          <a:noFill/>
        </p:spPr>
      </p:pic>
      <p:pic>
        <p:nvPicPr>
          <p:cNvPr id="2051" name="Picture 3" descr="C:\Users\Владимир\Desktop\Новая папка\IMG-20150820-WA001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00563" y="1214422"/>
            <a:ext cx="3446884" cy="4595845"/>
          </a:xfrm>
          <a:prstGeom prst="rect">
            <a:avLst/>
          </a:prstGeom>
          <a:noFill/>
        </p:spPr>
      </p:pic>
    </p:spTree>
  </p:cSld>
  <p:clrMapOvr>
    <a:masterClrMapping/>
  </p:clrMapOvr>
  <p:transition>
    <p:zoom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Проект «День птиц»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F6203E-CBD8-4F31-9BA8-62423E50FB03}" type="slidenum">
              <a:rPr lang="ru-RU" smtClean="0"/>
              <a:pPr/>
              <a:t>12</a:t>
            </a:fld>
            <a:endParaRPr lang="ru-RU"/>
          </a:p>
        </p:txBody>
      </p:sp>
      <p:pic>
        <p:nvPicPr>
          <p:cNvPr id="7" name="Picture 2" descr="D:\ФОТО\ФОТО\КОРМУШКИ\DSCN831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873661"/>
            <a:ext cx="7239000" cy="4318766"/>
          </a:xfrm>
          <a:prstGeom prst="rect">
            <a:avLst/>
          </a:prstGeom>
          <a:noFill/>
        </p:spPr>
      </p:pic>
    </p:spTree>
  </p:cSld>
  <p:clrMapOvr>
    <a:masterClrMapping/>
  </p:clrMapOvr>
  <p:transition>
    <p:zoom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F6203E-CBD8-4F31-9BA8-62423E50FB03}" type="slidenum">
              <a:rPr lang="ru-RU" smtClean="0"/>
              <a:pPr/>
              <a:t>13</a:t>
            </a:fld>
            <a:endParaRPr lang="ru-RU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143248"/>
            <a:ext cx="3722689" cy="2226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/>
          <a:srcRect t="15022"/>
          <a:stretch>
            <a:fillRect/>
          </a:stretch>
        </p:blipFill>
        <p:spPr bwMode="auto">
          <a:xfrm>
            <a:off x="285720" y="357166"/>
            <a:ext cx="3940182" cy="20024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 cstate="print"/>
          <a:srcRect l="11254" t="6139" r="25097" b="22395"/>
          <a:stretch>
            <a:fillRect/>
          </a:stretch>
        </p:blipFill>
        <p:spPr bwMode="auto">
          <a:xfrm>
            <a:off x="4643438" y="428604"/>
            <a:ext cx="3968865" cy="26650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 cstate="print"/>
          <a:srcRect t="6148" r="4940"/>
          <a:stretch>
            <a:fillRect/>
          </a:stretch>
        </p:blipFill>
        <p:spPr bwMode="auto">
          <a:xfrm>
            <a:off x="3929058" y="3357562"/>
            <a:ext cx="4999041" cy="2951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zoom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680068"/>
          </a:xfrm>
        </p:spPr>
        <p:txBody>
          <a:bodyPr/>
          <a:lstStyle/>
          <a:p>
            <a:pPr algn="ctr"/>
            <a:r>
              <a:rPr lang="ru-RU" dirty="0" smtClean="0"/>
              <a:t>Проект «день цветов»</a:t>
            </a:r>
            <a:endParaRPr lang="ru-RU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F6203E-CBD8-4F31-9BA8-62423E50FB03}" type="slidenum">
              <a:rPr lang="ru-RU" smtClean="0"/>
              <a:pPr/>
              <a:t>14</a:t>
            </a:fld>
            <a:endParaRPr lang="ru-RU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86626" y="4429132"/>
            <a:ext cx="3157374" cy="21739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/>
          <a:srcRect t="6658" b="22569"/>
          <a:stretch>
            <a:fillRect/>
          </a:stretch>
        </p:blipFill>
        <p:spPr bwMode="auto">
          <a:xfrm>
            <a:off x="214282" y="3857628"/>
            <a:ext cx="2355835" cy="27879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 cstate="print"/>
          <a:srcRect t="14011" b="24178"/>
          <a:stretch>
            <a:fillRect/>
          </a:stretch>
        </p:blipFill>
        <p:spPr bwMode="auto">
          <a:xfrm>
            <a:off x="6000760" y="928669"/>
            <a:ext cx="2784463" cy="28779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5" cstate="print"/>
          <a:srcRect t="7676" r="8323"/>
          <a:stretch>
            <a:fillRect/>
          </a:stretch>
        </p:blipFill>
        <p:spPr bwMode="auto">
          <a:xfrm>
            <a:off x="285720" y="1142984"/>
            <a:ext cx="3321273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6" cstate="print"/>
          <a:srcRect r="14297"/>
          <a:stretch>
            <a:fillRect/>
          </a:stretch>
        </p:blipFill>
        <p:spPr bwMode="auto">
          <a:xfrm>
            <a:off x="2714612" y="3429000"/>
            <a:ext cx="3213091" cy="2242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zoom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680068"/>
          </a:xfrm>
        </p:spPr>
        <p:txBody>
          <a:bodyPr/>
          <a:lstStyle/>
          <a:p>
            <a:pPr algn="ctr"/>
            <a:r>
              <a:rPr lang="ru-RU" dirty="0" smtClean="0"/>
              <a:t>Проект «день шахмат»</a:t>
            </a:r>
            <a:endParaRPr lang="ru-RU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F6203E-CBD8-4F31-9BA8-62423E50FB03}" type="slidenum">
              <a:rPr lang="ru-RU" smtClean="0"/>
              <a:pPr/>
              <a:t>15</a:t>
            </a:fld>
            <a:endParaRPr lang="ru-RU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 r="11994"/>
          <a:stretch>
            <a:fillRect/>
          </a:stretch>
        </p:blipFill>
        <p:spPr bwMode="auto">
          <a:xfrm>
            <a:off x="714348" y="1142983"/>
            <a:ext cx="3500462" cy="23787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/>
          <a:srcRect r="19582"/>
          <a:stretch>
            <a:fillRect/>
          </a:stretch>
        </p:blipFill>
        <p:spPr bwMode="auto">
          <a:xfrm>
            <a:off x="5286380" y="1142984"/>
            <a:ext cx="3389794" cy="25208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zoom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60863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Проект «день физкультурника»</a:t>
            </a:r>
            <a:endParaRPr lang="ru-RU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F6203E-CBD8-4F31-9BA8-62423E50FB03}" type="slidenum">
              <a:rPr lang="ru-RU" smtClean="0"/>
              <a:pPr/>
              <a:t>16</a:t>
            </a:fld>
            <a:endParaRPr lang="ru-RU"/>
          </a:p>
        </p:txBody>
      </p:sp>
      <p:pic>
        <p:nvPicPr>
          <p:cNvPr id="7170" name="Picture 2" descr="J:\DCIM\100MEDIA\IMAG2166.jpg"/>
          <p:cNvPicPr>
            <a:picLocks noChangeAspect="1" noChangeArrowheads="1"/>
          </p:cNvPicPr>
          <p:nvPr/>
        </p:nvPicPr>
        <p:blipFill>
          <a:blip r:embed="rId2" cstate="print"/>
          <a:srcRect t="16222"/>
          <a:stretch>
            <a:fillRect/>
          </a:stretch>
        </p:blipFill>
        <p:spPr bwMode="auto">
          <a:xfrm>
            <a:off x="539552" y="1340767"/>
            <a:ext cx="3024336" cy="4236717"/>
          </a:xfrm>
          <a:prstGeom prst="rect">
            <a:avLst/>
          </a:prstGeom>
          <a:noFill/>
        </p:spPr>
      </p:pic>
      <p:pic>
        <p:nvPicPr>
          <p:cNvPr id="1026" name="Picture 2" descr="C:\Users\Владимир\Desktop\Новая папка\IMAG216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1357298"/>
            <a:ext cx="3000396" cy="4214842"/>
          </a:xfrm>
          <a:prstGeom prst="rect">
            <a:avLst/>
          </a:prstGeom>
          <a:noFill/>
        </p:spPr>
      </p:pic>
    </p:spTree>
  </p:cSld>
  <p:clrMapOvr>
    <a:masterClrMapping/>
  </p:clrMapOvr>
  <p:transition>
    <p:zoom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Быть здоровым с детства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F6203E-CBD8-4F31-9BA8-62423E50FB03}" type="slidenum">
              <a:rPr lang="ru-RU" smtClean="0"/>
              <a:pPr/>
              <a:t>17</a:t>
            </a:fld>
            <a:endParaRPr lang="ru-RU"/>
          </a:p>
        </p:txBody>
      </p:sp>
      <p:pic>
        <p:nvPicPr>
          <p:cNvPr id="3074" name="Picture 2" descr="C:\Users\Владимир\Downloads\IMG_20150126_11213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2500306"/>
            <a:ext cx="3714776" cy="2786082"/>
          </a:xfrm>
          <a:prstGeom prst="rect">
            <a:avLst/>
          </a:prstGeom>
          <a:noFill/>
        </p:spPr>
      </p:pic>
      <p:pic>
        <p:nvPicPr>
          <p:cNvPr id="3075" name="Picture 3" descr="C:\Users\Владимир\Downloads\IMG_20150126_11274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6248" y="2500306"/>
            <a:ext cx="3714776" cy="2786082"/>
          </a:xfrm>
          <a:prstGeom prst="rect">
            <a:avLst/>
          </a:prstGeom>
          <a:noFill/>
        </p:spPr>
      </p:pic>
    </p:spTree>
  </p:cSld>
  <p:clrMapOvr>
    <a:masterClrMapping/>
  </p:clrMapOvr>
  <p:transition>
    <p:zoom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F6203E-CBD8-4F31-9BA8-62423E50FB03}" type="slidenum">
              <a:rPr lang="ru-RU" smtClean="0"/>
              <a:pPr/>
              <a:t>18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ctrTitle" idx="4294967295"/>
          </p:nvPr>
        </p:nvSpPr>
        <p:spPr>
          <a:xfrm>
            <a:off x="0" y="571500"/>
            <a:ext cx="7829550" cy="5143500"/>
          </a:xfrm>
        </p:spPr>
        <p:txBody>
          <a:bodyPr/>
          <a:lstStyle/>
          <a:p>
            <a:pPr algn="ctr"/>
            <a:r>
              <a:rPr lang="ru-RU" sz="3200" dirty="0" smtClean="0"/>
              <a:t>Проектная деятельность - это тот вид педагогической работы, который будет востребован в связи с реализацией федеральных государственных стандартов (ФГОС) в практику работы дошкольных образовательных учреждений</a:t>
            </a:r>
            <a:br>
              <a:rPr lang="ru-RU" sz="3200" dirty="0" smtClean="0"/>
            </a:br>
            <a:endParaRPr lang="ru-RU" sz="3200" dirty="0"/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7258072" cy="1714512"/>
          </a:xfrm>
        </p:spPr>
        <p:txBody>
          <a:bodyPr>
            <a:normAutofit fontScale="90000"/>
          </a:bodyPr>
          <a:lstStyle/>
          <a:p>
            <a:pPr algn="ctr"/>
            <a:r>
              <a:rPr lang="en-US" i="1" dirty="0" smtClean="0"/>
              <a:t/>
            </a:r>
            <a:br>
              <a:rPr lang="en-US" i="1" dirty="0" smtClean="0"/>
            </a:br>
            <a:r>
              <a:rPr lang="en-US" i="1" dirty="0" smtClean="0"/>
              <a:t/>
            </a:r>
            <a:br>
              <a:rPr lang="en-US" i="1" dirty="0" smtClean="0"/>
            </a:br>
            <a:r>
              <a:rPr lang="en-US" i="1" dirty="0" smtClean="0"/>
              <a:t/>
            </a:r>
            <a:br>
              <a:rPr lang="en-US" i="1" dirty="0" smtClean="0"/>
            </a:br>
            <a:r>
              <a:rPr lang="ru-RU" i="1" dirty="0" smtClean="0"/>
              <a:t/>
            </a:r>
            <a:br>
              <a:rPr lang="ru-RU" i="1" dirty="0" smtClean="0"/>
            </a:br>
            <a:r>
              <a:rPr lang="ru-RU" i="1" dirty="0" smtClean="0"/>
              <a:t/>
            </a:r>
            <a:br>
              <a:rPr lang="ru-RU" i="1" dirty="0" smtClean="0"/>
            </a:br>
            <a:r>
              <a:rPr lang="ru-RU" sz="3100" i="1" dirty="0" smtClean="0">
                <a:latin typeface="Times New Roman" pitchFamily="18" charset="0"/>
                <a:cs typeface="Times New Roman" pitchFamily="18" charset="0"/>
              </a:rPr>
              <a:t>Характеристика кадрового обеспечения образовательного процесса</a:t>
            </a: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100" dirty="0" smtClean="0">
                <a:latin typeface="Times New Roman" pitchFamily="18" charset="0"/>
                <a:cs typeface="Times New Roman" pitchFamily="18" charset="0"/>
              </a:rPr>
            </a:br>
            <a:endParaRPr lang="ru-RU" sz="31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F6203E-CBD8-4F31-9BA8-62423E50FB03}" type="slidenum">
              <a:rPr lang="ru-RU" smtClean="0"/>
              <a:pPr/>
              <a:t>19</a:t>
            </a:fld>
            <a:endParaRPr lang="ru-RU"/>
          </a:p>
        </p:txBody>
      </p:sp>
      <p:graphicFrame>
        <p:nvGraphicFramePr>
          <p:cNvPr id="8" name="Содержимое 7"/>
          <p:cNvGraphicFramePr>
            <a:graphicFrameLocks noGrp="1"/>
          </p:cNvGraphicFramePr>
          <p:nvPr>
            <p:ph idx="1"/>
          </p:nvPr>
        </p:nvGraphicFramePr>
        <p:xfrm>
          <a:off x="500034" y="1785926"/>
          <a:ext cx="3757610" cy="34290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9" name="Рисунок 8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4810" y="1928802"/>
            <a:ext cx="3786214" cy="3571900"/>
          </a:xfrm>
          <a:prstGeom prst="rect">
            <a:avLst/>
          </a:prstGeom>
          <a:noFill/>
        </p:spPr>
      </p:pic>
    </p:spTree>
  </p:cSld>
  <p:clrMapOvr>
    <a:masterClrMapping/>
  </p:clrMapOvr>
  <p:transition>
    <p:zoom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500174"/>
            <a:ext cx="7239000" cy="4846320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sz="2800" b="1" dirty="0" smtClean="0">
                <a:latin typeface="Comic Sans MS" pitchFamily="66" charset="0"/>
              </a:rPr>
              <a:t>Проект </a:t>
            </a:r>
            <a:r>
              <a:rPr lang="ru-RU" sz="2800" b="1" i="1" dirty="0" smtClean="0">
                <a:latin typeface="Comic Sans MS" pitchFamily="66" charset="0"/>
              </a:rPr>
              <a:t>– </a:t>
            </a:r>
            <a:r>
              <a:rPr lang="ru-RU" sz="2800" i="1" dirty="0" smtClean="0">
                <a:latin typeface="Comic Sans MS" pitchFamily="66" charset="0"/>
              </a:rPr>
              <a:t>это специально организованный взрослым и выполняемый детьми комплекс действий, завершающийся созданием творческих работ.</a:t>
            </a:r>
          </a:p>
          <a:p>
            <a:pPr>
              <a:buNone/>
            </a:pPr>
            <a:endParaRPr lang="ru-RU" sz="2800" dirty="0" smtClean="0">
              <a:latin typeface="Comic Sans MS" pitchFamily="66" charset="0"/>
            </a:endParaRPr>
          </a:p>
          <a:p>
            <a:pPr>
              <a:buNone/>
            </a:pPr>
            <a:r>
              <a:rPr lang="ru-RU" sz="2800" b="1" dirty="0" smtClean="0">
                <a:latin typeface="Comic Sans MS" pitchFamily="66" charset="0"/>
              </a:rPr>
              <a:t>Метод проектов</a:t>
            </a:r>
            <a:r>
              <a:rPr lang="ru-RU" sz="2800" dirty="0" smtClean="0">
                <a:latin typeface="Comic Sans MS" pitchFamily="66" charset="0"/>
              </a:rPr>
              <a:t> </a:t>
            </a:r>
            <a:r>
              <a:rPr lang="ru-RU" sz="2800" b="1" i="1" dirty="0" smtClean="0">
                <a:latin typeface="Comic Sans MS" pitchFamily="66" charset="0"/>
              </a:rPr>
              <a:t>–</a:t>
            </a:r>
            <a:r>
              <a:rPr lang="ru-RU" sz="2800" i="1" dirty="0" smtClean="0">
                <a:latin typeface="Comic Sans MS" pitchFamily="66" charset="0"/>
              </a:rPr>
              <a:t> система обучения, при которой дети приобретают знания в процессе планирования и выполнения постоянно усложняющихся практических заданий – проектов.</a:t>
            </a:r>
          </a:p>
          <a:p>
            <a:pPr>
              <a:buNone/>
            </a:pPr>
            <a:endParaRPr lang="ru-RU" sz="2800" i="1" dirty="0" smtClean="0">
              <a:latin typeface="Comic Sans MS" pitchFamily="66" charset="0"/>
            </a:endParaRPr>
          </a:p>
          <a:p>
            <a:pPr>
              <a:buNone/>
            </a:pPr>
            <a:r>
              <a:rPr lang="ru-RU" sz="2800" i="1" dirty="0" smtClean="0">
                <a:latin typeface="Comic Sans MS" pitchFamily="66" charset="0"/>
              </a:rPr>
              <a:t> Метод проектов всегда предполагает решение воспитанниками какой-то  </a:t>
            </a:r>
            <a:r>
              <a:rPr lang="ru-RU" sz="2800" b="1" dirty="0" smtClean="0">
                <a:latin typeface="Comic Sans MS" pitchFamily="66" charset="0"/>
              </a:rPr>
              <a:t>проблемы</a:t>
            </a:r>
            <a:r>
              <a:rPr lang="ru-RU" sz="2800" dirty="0" smtClean="0">
                <a:latin typeface="Comic Sans MS" pitchFamily="66" charset="0"/>
              </a:rPr>
              <a:t>.</a:t>
            </a:r>
          </a:p>
          <a:p>
            <a:endParaRPr lang="ru-RU" sz="2800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F6203E-CBD8-4F31-9BA8-62423E50FB03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  <p:transition>
    <p:zoom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 rot="20223651">
            <a:off x="-104894" y="1853698"/>
            <a:ext cx="8025753" cy="1819414"/>
          </a:xfrm>
        </p:spPr>
        <p:txBody>
          <a:bodyPr/>
          <a:lstStyle/>
          <a:p>
            <a:pPr algn="ctr"/>
            <a:r>
              <a:rPr lang="ru-RU" sz="4800" dirty="0" smtClean="0"/>
              <a:t>Спасибо    за    внимание</a:t>
            </a:r>
            <a:endParaRPr lang="ru-RU" sz="4800" dirty="0"/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F6203E-CBD8-4F31-9BA8-62423E50FB03}" type="slidenum">
              <a:rPr lang="ru-RU" smtClean="0"/>
              <a:pPr/>
              <a:t>20</a:t>
            </a:fld>
            <a:endParaRPr lang="ru-RU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14291"/>
            <a:ext cx="6255488" cy="1428759"/>
          </a:xfrm>
        </p:spPr>
        <p:txBody>
          <a:bodyPr>
            <a:normAutofit/>
          </a:bodyPr>
          <a:lstStyle/>
          <a:p>
            <a:pPr algn="ctr"/>
            <a:r>
              <a:rPr lang="ru-RU" sz="3600" dirty="0" smtClean="0"/>
              <a:t>Этапы работы над проектом</a:t>
            </a:r>
            <a:endParaRPr lang="ru-RU" sz="36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body" idx="1"/>
          </p:nvPr>
        </p:nvSpPr>
        <p:spPr>
          <a:xfrm>
            <a:off x="1066800" y="1643050"/>
            <a:ext cx="6255488" cy="4714908"/>
          </a:xfrm>
        </p:spPr>
        <p:txBody>
          <a:bodyPr>
            <a:noAutofit/>
          </a:bodyPr>
          <a:lstStyle/>
          <a:p>
            <a:pPr marL="514350" indent="-514350" algn="l">
              <a:buAutoNum type="arabicPeriod"/>
            </a:pPr>
            <a:r>
              <a:rPr lang="ru-RU" sz="2800" dirty="0" smtClean="0"/>
              <a:t>Поисковый: определение темы проекта.</a:t>
            </a:r>
          </a:p>
          <a:p>
            <a:pPr marL="514350" indent="-514350" algn="l">
              <a:buAutoNum type="arabicPeriod"/>
            </a:pPr>
            <a:r>
              <a:rPr lang="ru-RU" sz="2800" dirty="0" smtClean="0"/>
              <a:t>Аналитический: постановка цели проекта, определение задач, подготовительный  этап.</a:t>
            </a:r>
          </a:p>
          <a:p>
            <a:pPr marL="514350" indent="-514350" algn="l">
              <a:buAutoNum type="arabicPeriod"/>
            </a:pPr>
            <a:r>
              <a:rPr lang="ru-RU" sz="2800" dirty="0" smtClean="0"/>
              <a:t>Практический: основной этап (работа с детьми, родителями, оснащение предметно-развивающей среды).</a:t>
            </a:r>
          </a:p>
          <a:p>
            <a:pPr marL="514350" indent="-514350" algn="l">
              <a:buAutoNum type="arabicPeriod"/>
            </a:pPr>
            <a:r>
              <a:rPr lang="ru-RU" sz="2800" dirty="0" smtClean="0"/>
              <a:t>Контрольный: результат, продукт деятельности.</a:t>
            </a:r>
            <a:endParaRPr lang="ru-RU" sz="28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F6203E-CBD8-4F31-9BA8-62423E50FB03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14612" y="571480"/>
            <a:ext cx="5500726" cy="891560"/>
          </a:xfrm>
        </p:spPr>
        <p:txBody>
          <a:bodyPr>
            <a:noAutofit/>
          </a:bodyPr>
          <a:lstStyle/>
          <a:p>
            <a:pPr algn="ctr"/>
            <a:r>
              <a:rPr lang="ru-RU" sz="3200" dirty="0" smtClean="0"/>
              <a:t>Теоретические основы метода проектов</a:t>
            </a:r>
            <a:endParaRPr lang="ru-RU" sz="3200" dirty="0"/>
          </a:p>
        </p:txBody>
      </p:sp>
      <p:pic>
        <p:nvPicPr>
          <p:cNvPr id="3" name="Рисунок 2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3071834" cy="4071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3286116" y="1928802"/>
            <a:ext cx="4643470" cy="11430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типология проектов</a:t>
            </a:r>
            <a:endParaRPr lang="ru-RU" sz="2800" b="1" dirty="0"/>
          </a:p>
        </p:txBody>
      </p:sp>
      <p:sp>
        <p:nvSpPr>
          <p:cNvPr id="33" name="Прямоугольник 32"/>
          <p:cNvSpPr/>
          <p:nvPr/>
        </p:nvSpPr>
        <p:spPr>
          <a:xfrm>
            <a:off x="2071670" y="3786190"/>
            <a:ext cx="2143140" cy="8572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FFFF00"/>
                </a:solidFill>
              </a:rPr>
              <a:t>По количеству участников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5214942" y="5072074"/>
            <a:ext cx="2500330" cy="11430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FFFF00"/>
                </a:solidFill>
              </a:rPr>
              <a:t>По доминирующему виду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36" name="Прямоугольник 35"/>
          <p:cNvSpPr/>
          <p:nvPr/>
        </p:nvSpPr>
        <p:spPr>
          <a:xfrm rot="10800000" flipV="1">
            <a:off x="6572264" y="3643315"/>
            <a:ext cx="2071702" cy="10001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FFFF00"/>
                </a:solidFill>
              </a:rPr>
              <a:t>По содержанию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43" name="Блок-схема: процесс 42"/>
          <p:cNvSpPr/>
          <p:nvPr/>
        </p:nvSpPr>
        <p:spPr>
          <a:xfrm>
            <a:off x="1928794" y="5072074"/>
            <a:ext cx="2928958" cy="1143008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FFFF00"/>
                </a:solidFill>
              </a:rPr>
              <a:t>По продолжительности</a:t>
            </a:r>
            <a:endParaRPr lang="ru-RU" dirty="0">
              <a:solidFill>
                <a:srgbClr val="FFFF00"/>
              </a:solidFill>
            </a:endParaRPr>
          </a:p>
        </p:txBody>
      </p:sp>
      <p:cxnSp>
        <p:nvCxnSpPr>
          <p:cNvPr id="64" name="Прямая со стрелкой 63"/>
          <p:cNvCxnSpPr/>
          <p:nvPr/>
        </p:nvCxnSpPr>
        <p:spPr>
          <a:xfrm rot="16200000" flipH="1">
            <a:off x="6572264" y="2786058"/>
            <a:ext cx="857256" cy="85725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Прямая со стрелкой 72"/>
          <p:cNvCxnSpPr>
            <a:endCxn id="33" idx="0"/>
          </p:cNvCxnSpPr>
          <p:nvPr/>
        </p:nvCxnSpPr>
        <p:spPr>
          <a:xfrm rot="10800000" flipV="1">
            <a:off x="3143240" y="3071810"/>
            <a:ext cx="1285884" cy="7143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Прямая со стрелкой 82"/>
          <p:cNvCxnSpPr>
            <a:endCxn id="34" idx="0"/>
          </p:cNvCxnSpPr>
          <p:nvPr/>
        </p:nvCxnSpPr>
        <p:spPr>
          <a:xfrm rot="16200000" flipH="1">
            <a:off x="5089925" y="3696892"/>
            <a:ext cx="2071702" cy="67866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Прямая со стрелкой 90"/>
          <p:cNvCxnSpPr/>
          <p:nvPr/>
        </p:nvCxnSpPr>
        <p:spPr>
          <a:xfrm rot="5400000">
            <a:off x="3750464" y="3536158"/>
            <a:ext cx="2071703" cy="100013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Номер слайда 2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F6203E-CBD8-4F31-9BA8-62423E50FB03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571472" y="500043"/>
            <a:ext cx="7429552" cy="1285883"/>
          </a:xfrm>
        </p:spPr>
        <p:txBody>
          <a:bodyPr>
            <a:normAutofit/>
          </a:bodyPr>
          <a:lstStyle/>
          <a:p>
            <a:r>
              <a:rPr lang="ru-RU" sz="3600" dirty="0" smtClean="0"/>
              <a:t>По количеству   участников</a:t>
            </a:r>
            <a:endParaRPr lang="ru-RU" sz="3600" dirty="0"/>
          </a:p>
        </p:txBody>
      </p:sp>
      <p:sp>
        <p:nvSpPr>
          <p:cNvPr id="7" name="Текст 6"/>
          <p:cNvSpPr>
            <a:spLocks noGrp="1"/>
          </p:cNvSpPr>
          <p:nvPr>
            <p:ph type="body" idx="1"/>
          </p:nvPr>
        </p:nvSpPr>
        <p:spPr>
          <a:xfrm>
            <a:off x="1066800" y="1285860"/>
            <a:ext cx="6255488" cy="4500594"/>
          </a:xfrm>
        </p:spPr>
        <p:txBody>
          <a:bodyPr>
            <a:normAutofit/>
          </a:bodyPr>
          <a:lstStyle/>
          <a:p>
            <a:pPr algn="l">
              <a:buFont typeface="Wingdings" pitchFamily="2" charset="2"/>
              <a:buChar char="v"/>
            </a:pPr>
            <a:r>
              <a:rPr lang="ru-RU" sz="4400" dirty="0" smtClean="0">
                <a:solidFill>
                  <a:schemeClr val="accent1">
                    <a:lumMod val="75000"/>
                  </a:schemeClr>
                </a:solidFill>
              </a:rPr>
              <a:t>Индивидуальный</a:t>
            </a:r>
          </a:p>
          <a:p>
            <a:pPr algn="l">
              <a:buFont typeface="Wingdings" pitchFamily="2" charset="2"/>
              <a:buChar char="v"/>
            </a:pPr>
            <a:endParaRPr lang="ru-RU" sz="4400" dirty="0" smtClean="0"/>
          </a:p>
          <a:p>
            <a:pPr>
              <a:buFont typeface="Wingdings" pitchFamily="2" charset="2"/>
              <a:buChar char="v"/>
            </a:pPr>
            <a:r>
              <a:rPr lang="ru-RU" sz="4400" dirty="0" smtClean="0">
                <a:solidFill>
                  <a:schemeClr val="accent1">
                    <a:lumMod val="75000"/>
                  </a:schemeClr>
                </a:solidFill>
              </a:rPr>
              <a:t>Парный</a:t>
            </a:r>
          </a:p>
          <a:p>
            <a:pPr algn="l">
              <a:buFont typeface="Wingdings" pitchFamily="2" charset="2"/>
              <a:buChar char="v"/>
            </a:pPr>
            <a:r>
              <a:rPr lang="ru-RU" sz="4400" dirty="0" smtClean="0">
                <a:solidFill>
                  <a:schemeClr val="accent1">
                    <a:lumMod val="75000"/>
                  </a:schemeClr>
                </a:solidFill>
              </a:rPr>
              <a:t>Групповой</a:t>
            </a:r>
          </a:p>
          <a:p>
            <a:pPr algn="l">
              <a:buFont typeface="Wingdings" pitchFamily="2" charset="2"/>
              <a:buChar char="v"/>
            </a:pPr>
            <a:endParaRPr lang="ru-RU" sz="4400" dirty="0" smtClean="0"/>
          </a:p>
          <a:p>
            <a:pPr>
              <a:buFont typeface="Wingdings" pitchFamily="2" charset="2"/>
              <a:buChar char="v"/>
            </a:pPr>
            <a:r>
              <a:rPr lang="ru-RU" sz="4400" dirty="0" smtClean="0">
                <a:solidFill>
                  <a:schemeClr val="accent1">
                    <a:lumMod val="75000"/>
                  </a:schemeClr>
                </a:solidFill>
              </a:rPr>
              <a:t>Фронтальный</a:t>
            </a:r>
            <a:endParaRPr lang="ru-RU" sz="44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F6203E-CBD8-4F31-9BA8-62423E50FB03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822944"/>
          </a:xfrm>
        </p:spPr>
        <p:txBody>
          <a:bodyPr/>
          <a:lstStyle/>
          <a:p>
            <a:pPr algn="ctr"/>
            <a:r>
              <a:rPr lang="ru-RU" dirty="0" smtClean="0"/>
              <a:t>По содержанию проекта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1"/>
          </p:nvPr>
        </p:nvSpPr>
        <p:spPr>
          <a:xfrm>
            <a:off x="457200" y="1643051"/>
            <a:ext cx="3520440" cy="2500329"/>
          </a:xfrm>
          <a:ln>
            <a:solidFill>
              <a:schemeClr val="accent1"/>
            </a:solidFill>
          </a:ln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sz="3600" b="1" dirty="0" smtClean="0">
                <a:solidFill>
                  <a:schemeClr val="accent1">
                    <a:lumMod val="75000"/>
                  </a:schemeClr>
                </a:solidFill>
              </a:rPr>
              <a:t>Монопроект</a:t>
            </a:r>
          </a:p>
          <a:p>
            <a:pPr algn="ctr">
              <a:buNone/>
            </a:pPr>
            <a:r>
              <a:rPr lang="ru-RU" dirty="0" smtClean="0"/>
              <a:t>Одна образовательная область</a:t>
            </a:r>
            <a:endParaRPr lang="ru-RU" dirty="0"/>
          </a:p>
        </p:txBody>
      </p:sp>
      <p:sp>
        <p:nvSpPr>
          <p:cNvPr id="7" name="Содержимое 6"/>
          <p:cNvSpPr>
            <a:spLocks noGrp="1"/>
          </p:cNvSpPr>
          <p:nvPr>
            <p:ph sz="half" idx="2"/>
          </p:nvPr>
        </p:nvSpPr>
        <p:spPr>
          <a:xfrm>
            <a:off x="4143372" y="3429000"/>
            <a:ext cx="3520440" cy="2768601"/>
          </a:xfrm>
          <a:ln>
            <a:solidFill>
              <a:schemeClr val="accent1"/>
            </a:solidFill>
          </a:ln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sz="3600" b="1" dirty="0" smtClean="0">
                <a:solidFill>
                  <a:schemeClr val="accent1">
                    <a:lumMod val="75000"/>
                  </a:schemeClr>
                </a:solidFill>
              </a:rPr>
              <a:t>Интегративный</a:t>
            </a:r>
            <a:endParaRPr lang="ru-RU" sz="3600" dirty="0" smtClean="0"/>
          </a:p>
          <a:p>
            <a:pPr algn="ctr">
              <a:buNone/>
            </a:pPr>
            <a:r>
              <a:rPr lang="ru-RU" dirty="0" smtClean="0"/>
              <a:t>Межпредметный , две и более образовательных областей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F6203E-CBD8-4F31-9BA8-62423E50FB03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822944"/>
          </a:xfrm>
        </p:spPr>
        <p:txBody>
          <a:bodyPr/>
          <a:lstStyle/>
          <a:p>
            <a:pPr algn="ctr"/>
            <a:r>
              <a:rPr lang="ru-RU" dirty="0" smtClean="0"/>
              <a:t>По  продолжительности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buFont typeface="Wingdings" pitchFamily="2" charset="2"/>
              <a:buChar char="v"/>
            </a:pPr>
            <a:r>
              <a:rPr lang="ru-RU" sz="3600" b="1" dirty="0" smtClean="0">
                <a:solidFill>
                  <a:schemeClr val="accent1">
                    <a:lumMod val="75000"/>
                  </a:schemeClr>
                </a:solidFill>
              </a:rPr>
              <a:t>Краткосрочный</a:t>
            </a:r>
            <a:r>
              <a:rPr lang="ru-RU" sz="3600" b="1" dirty="0" smtClean="0"/>
              <a:t> </a:t>
            </a:r>
            <a:r>
              <a:rPr lang="ru-RU" sz="3600" dirty="0" smtClean="0"/>
              <a:t>(1-4 недели)</a:t>
            </a:r>
          </a:p>
          <a:p>
            <a:pPr>
              <a:buNone/>
            </a:pPr>
            <a:endParaRPr lang="ru-RU" sz="3600" dirty="0" smtClean="0"/>
          </a:p>
          <a:p>
            <a:pPr>
              <a:buFont typeface="Wingdings" pitchFamily="2" charset="2"/>
              <a:buChar char="v"/>
            </a:pPr>
            <a:r>
              <a:rPr lang="ru-RU" sz="3600" b="1" dirty="0" smtClean="0">
                <a:solidFill>
                  <a:schemeClr val="accent1">
                    <a:lumMod val="75000"/>
                  </a:schemeClr>
                </a:solidFill>
              </a:rPr>
              <a:t>Среднесрочный</a:t>
            </a:r>
            <a:r>
              <a:rPr lang="ru-RU" sz="3600" dirty="0" smtClean="0"/>
              <a:t> (от 1 месяца)</a:t>
            </a:r>
          </a:p>
          <a:p>
            <a:pPr>
              <a:buNone/>
            </a:pPr>
            <a:endParaRPr lang="ru-RU" sz="3600" dirty="0" smtClean="0"/>
          </a:p>
          <a:p>
            <a:pPr>
              <a:buFont typeface="Wingdings" pitchFamily="2" charset="2"/>
              <a:buChar char="v"/>
            </a:pPr>
            <a:r>
              <a:rPr lang="ru-RU" sz="3600" b="1" dirty="0" smtClean="0">
                <a:solidFill>
                  <a:schemeClr val="accent1">
                    <a:lumMod val="75000"/>
                  </a:schemeClr>
                </a:solidFill>
              </a:rPr>
              <a:t>Долгосрочный</a:t>
            </a:r>
            <a:r>
              <a:rPr lang="ru-RU" sz="3600" dirty="0" smtClean="0"/>
              <a:t>(от 6 до 9месяцев )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F6203E-CBD8-4F31-9BA8-62423E50FB03}" type="slidenum">
              <a:rPr lang="ru-RU" smtClean="0"/>
              <a:pPr/>
              <a:t>7</a:t>
            </a:fld>
            <a:endParaRPr lang="ru-RU" dirty="0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14291"/>
            <a:ext cx="7572428" cy="642942"/>
          </a:xfrm>
        </p:spPr>
        <p:txBody>
          <a:bodyPr>
            <a:normAutofit/>
          </a:bodyPr>
          <a:lstStyle/>
          <a:p>
            <a:pPr algn="ctr"/>
            <a:r>
              <a:rPr lang="ru-RU" sz="3800" dirty="0" smtClean="0"/>
              <a:t>По доминирующему виду</a:t>
            </a:r>
            <a:endParaRPr lang="ru-RU" sz="38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57158" y="1000108"/>
            <a:ext cx="7786742" cy="5857892"/>
          </a:xfrm>
        </p:spPr>
        <p:txBody>
          <a:bodyPr>
            <a:normAutofit fontScale="92500" lnSpcReduction="20000"/>
          </a:bodyPr>
          <a:lstStyle/>
          <a:p>
            <a:pPr algn="l">
              <a:buFont typeface="Wingdings" pitchFamily="2" charset="2"/>
              <a:buChar char="v"/>
            </a:pPr>
            <a:r>
              <a:rPr lang="ru-RU" sz="3200" dirty="0" smtClean="0"/>
              <a:t>Творческие</a:t>
            </a:r>
          </a:p>
          <a:p>
            <a:pPr algn="l"/>
            <a:endParaRPr lang="ru-RU" sz="3200" dirty="0" smtClean="0"/>
          </a:p>
          <a:p>
            <a:pPr algn="l">
              <a:buFont typeface="Wingdings" pitchFamily="2" charset="2"/>
              <a:buChar char="v"/>
            </a:pPr>
            <a:r>
              <a:rPr lang="ru-RU" sz="3200" dirty="0" smtClean="0"/>
              <a:t>Исследовательско-познавательские</a:t>
            </a:r>
          </a:p>
          <a:p>
            <a:pPr algn="l"/>
            <a:endParaRPr lang="ru-RU" sz="3900" dirty="0" smtClean="0"/>
          </a:p>
          <a:p>
            <a:pPr algn="l">
              <a:buFont typeface="Wingdings" pitchFamily="2" charset="2"/>
              <a:buChar char="v"/>
            </a:pPr>
            <a:r>
              <a:rPr lang="ru-RU" sz="3200" dirty="0" smtClean="0"/>
              <a:t>Игровые</a:t>
            </a:r>
          </a:p>
          <a:p>
            <a:pPr algn="l"/>
            <a:endParaRPr lang="ru-RU" sz="3200" dirty="0" smtClean="0"/>
          </a:p>
          <a:p>
            <a:pPr algn="l">
              <a:buFont typeface="Wingdings" pitchFamily="2" charset="2"/>
              <a:buChar char="v"/>
            </a:pPr>
            <a:r>
              <a:rPr lang="ru-RU" sz="3200" dirty="0" smtClean="0"/>
              <a:t>Информационно-практико-ориентированные</a:t>
            </a:r>
          </a:p>
          <a:p>
            <a:pPr algn="l"/>
            <a:endParaRPr lang="ru-RU" sz="3200" dirty="0" smtClean="0"/>
          </a:p>
          <a:p>
            <a:pPr algn="l">
              <a:buFont typeface="Wingdings" pitchFamily="2" charset="2"/>
              <a:buChar char="v"/>
            </a:pPr>
            <a:r>
              <a:rPr lang="ru-RU" sz="3200" dirty="0" smtClean="0"/>
              <a:t>Досуговые</a:t>
            </a:r>
          </a:p>
          <a:p>
            <a:pPr algn="l"/>
            <a:endParaRPr lang="ru-RU" sz="3200" dirty="0" smtClean="0"/>
          </a:p>
          <a:p>
            <a:pPr algn="l">
              <a:buFont typeface="Wingdings" pitchFamily="2" charset="2"/>
              <a:buChar char="v"/>
            </a:pPr>
            <a:r>
              <a:rPr lang="ru-RU" sz="3200" dirty="0" smtClean="0"/>
              <a:t>Комплексные</a:t>
            </a:r>
          </a:p>
          <a:p>
            <a:pPr algn="l"/>
            <a:endParaRPr lang="ru-RU" sz="32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F6203E-CBD8-4F31-9BA8-62423E50FB03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428604"/>
            <a:ext cx="7242048" cy="3571900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Каждый проект должен быть доведен до успешного завершения, оставляя у ребенка чувство гордости за полученный результат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2071670" y="5143512"/>
            <a:ext cx="4768114" cy="1641336"/>
          </a:xfrm>
        </p:spPr>
        <p:txBody>
          <a:bodyPr/>
          <a:lstStyle/>
          <a:p>
            <a:fld id="{36F6203E-CBD8-4F31-9BA8-62423E50FB03}" type="slidenum">
              <a:rPr lang="ru-RU" smtClean="0"/>
              <a:pPr/>
              <a:t>9</a:t>
            </a:fld>
            <a:endParaRPr lang="ru-RU" dirty="0"/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351</TotalTime>
  <Words>282</Words>
  <Application>Microsoft Office PowerPoint</Application>
  <PresentationFormat>Экран (4:3)</PresentationFormat>
  <Paragraphs>81</Paragraphs>
  <Slides>20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Изящная</vt:lpstr>
      <vt:lpstr>МБДОУ Нармонский детский сад «Солнышко»Лаишевского муниципального района Республики Татарстан</vt:lpstr>
      <vt:lpstr>Слайд 2</vt:lpstr>
      <vt:lpstr>Этапы работы над проектом</vt:lpstr>
      <vt:lpstr>Теоретические основы метода проектов</vt:lpstr>
      <vt:lpstr>По количеству   участников</vt:lpstr>
      <vt:lpstr>По содержанию проекта</vt:lpstr>
      <vt:lpstr>По  продолжительности</vt:lpstr>
      <vt:lpstr>По доминирующему виду</vt:lpstr>
      <vt:lpstr>Каждый проект должен быть доведен до успешного завершения, оставляя у ребенка чувство гордости за полученный результат</vt:lpstr>
      <vt:lpstr>Проект «морские обитатели»</vt:lpstr>
      <vt:lpstr>??????????????»</vt:lpstr>
      <vt:lpstr>Проект «День птиц»</vt:lpstr>
      <vt:lpstr>Слайд 13</vt:lpstr>
      <vt:lpstr>Проект «день цветов»</vt:lpstr>
      <vt:lpstr>Проект «день шахмат»</vt:lpstr>
      <vt:lpstr>Проект «день физкультурника»</vt:lpstr>
      <vt:lpstr>    Быть здоровым с детства</vt:lpstr>
      <vt:lpstr>Проектная деятельность - это тот вид педагогической работы, который будет востребован в связи с реализацией федеральных государственных стандартов (ФГОС) в практику работы дошкольных образовательных учреждений </vt:lpstr>
      <vt:lpstr>     Характеристика кадрового обеспечения образовательного процесса </vt:lpstr>
      <vt:lpstr>Спасибо    за    внимание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МКДОУ БГО Детский сад №7 комбинированного вида</dc:title>
  <dc:creator>Владимир</dc:creator>
  <cp:lastModifiedBy>ДС Солнышко</cp:lastModifiedBy>
  <cp:revision>47</cp:revision>
  <dcterms:modified xsi:type="dcterms:W3CDTF">2015-08-26T04:15:02Z</dcterms:modified>
</cp:coreProperties>
</file>